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handoutMasterIdLst>
    <p:handoutMasterId r:id="rId25"/>
  </p:handoutMasterIdLst>
  <p:sldIdLst>
    <p:sldId id="296" r:id="rId2"/>
    <p:sldId id="284" r:id="rId3"/>
    <p:sldId id="286" r:id="rId4"/>
    <p:sldId id="285" r:id="rId5"/>
    <p:sldId id="277" r:id="rId6"/>
    <p:sldId id="289" r:id="rId7"/>
    <p:sldId id="297" r:id="rId8"/>
    <p:sldId id="287" r:id="rId9"/>
    <p:sldId id="288" r:id="rId10"/>
    <p:sldId id="294" r:id="rId11"/>
    <p:sldId id="271" r:id="rId12"/>
    <p:sldId id="269" r:id="rId13"/>
    <p:sldId id="290" r:id="rId14"/>
    <p:sldId id="300" r:id="rId15"/>
    <p:sldId id="279" r:id="rId16"/>
    <p:sldId id="275" r:id="rId17"/>
    <p:sldId id="273" r:id="rId18"/>
    <p:sldId id="298" r:id="rId19"/>
    <p:sldId id="272" r:id="rId20"/>
    <p:sldId id="280" r:id="rId21"/>
    <p:sldId id="295"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p:cViewPr varScale="1">
        <p:scale>
          <a:sx n="81" d="100"/>
          <a:sy n="81" d="100"/>
        </p:scale>
        <p:origin x="152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3F0BCD-85BB-4D9D-9B25-D0F91CD585CC}" type="datetimeFigureOut">
              <a:rPr lang="en-US" smtClean="0"/>
              <a:t>7/21/2019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DB0E7E-4FEF-47D6-94EC-70D8CBE36846}" type="slidenum">
              <a:rPr lang="en-US" smtClean="0"/>
              <a:t>‹#›</a:t>
            </a:fld>
            <a:endParaRPr lang="en-US"/>
          </a:p>
        </p:txBody>
      </p:sp>
    </p:spTree>
    <p:extLst>
      <p:ext uri="{BB962C8B-B14F-4D97-AF65-F5344CB8AC3E}">
        <p14:creationId xmlns:p14="http://schemas.microsoft.com/office/powerpoint/2010/main" val="1561390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C8E2-5374-48D0-9880-50F4FD8ADEDF}" type="datetimeFigureOut">
              <a:rPr lang="en-US" smtClean="0"/>
              <a:t>7/21/2019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D288E-7B42-4543-8A43-5F4DE10B8D20}" type="slidenum">
              <a:rPr lang="en-US" smtClean="0"/>
              <a:t>‹#›</a:t>
            </a:fld>
            <a:endParaRPr lang="en-US"/>
          </a:p>
        </p:txBody>
      </p:sp>
    </p:spTree>
    <p:extLst>
      <p:ext uri="{BB962C8B-B14F-4D97-AF65-F5344CB8AC3E}">
        <p14:creationId xmlns:p14="http://schemas.microsoft.com/office/powerpoint/2010/main" val="271960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D288E-7B42-4543-8A43-5F4DE10B8D20}" type="slidenum">
              <a:rPr lang="en-US" smtClean="0"/>
              <a:t>14</a:t>
            </a:fld>
            <a:endParaRPr lang="en-US"/>
          </a:p>
        </p:txBody>
      </p:sp>
    </p:spTree>
    <p:extLst>
      <p:ext uri="{BB962C8B-B14F-4D97-AF65-F5344CB8AC3E}">
        <p14:creationId xmlns:p14="http://schemas.microsoft.com/office/powerpoint/2010/main" val="411554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0EA5193-8E83-4BBE-B8CB-E33DBB24DE10}" type="datetimeFigureOut">
              <a:rPr lang="en-US" smtClean="0"/>
              <a:t>7/21/2019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CC04EFF-E0A5-4D2D-A071-AAA324A9E052}"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04EFF-E0A5-4D2D-A071-AAA324A9E05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04EFF-E0A5-4D2D-A071-AAA324A9E05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04EFF-E0A5-4D2D-A071-AAA324A9E05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04EFF-E0A5-4D2D-A071-AAA324A9E05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C04EFF-E0A5-4D2D-A071-AAA324A9E052}"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C04EFF-E0A5-4D2D-A071-AAA324A9E05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C04EFF-E0A5-4D2D-A071-AAA324A9E05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C04EFF-E0A5-4D2D-A071-AAA324A9E05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7" name="Slide Number Placeholder 6"/>
          <p:cNvSpPr>
            <a:spLocks noGrp="1"/>
          </p:cNvSpPr>
          <p:nvPr>
            <p:ph type="sldNum" sz="quarter" idx="12"/>
          </p:nvPr>
        </p:nvSpPr>
        <p:spPr/>
        <p:txBody>
          <a:bodyPr/>
          <a:lstStyle/>
          <a:p>
            <a:fld id="{9CC04EFF-E0A5-4D2D-A071-AAA324A9E052}"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A5193-8E83-4BBE-B8CB-E33DBB24DE10}" type="datetimeFigureOut">
              <a:rPr lang="en-US" smtClean="0"/>
              <a:t>7/21/2019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9CC04EFF-E0A5-4D2D-A071-AAA324A9E05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0EA5193-8E83-4BBE-B8CB-E33DBB24DE10}" type="datetimeFigureOut">
              <a:rPr lang="en-US" smtClean="0"/>
              <a:t>7/21/2019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CC04EFF-E0A5-4D2D-A071-AAA324A9E05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6/62/Henry_Martyn_Robert.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_ftn2"/><Relationship Id="rId2" Type="http://schemas.openxmlformats.org/officeDocument/2006/relationships/hyperlink" Target="#_ftn1"/><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B0C83-D875-4680-8D44-133E0963F8A1}"/>
              </a:ext>
            </a:extLst>
          </p:cNvPr>
          <p:cNvSpPr>
            <a:spLocks noGrp="1"/>
          </p:cNvSpPr>
          <p:nvPr>
            <p:ph type="ctrTitle"/>
          </p:nvPr>
        </p:nvSpPr>
        <p:spPr/>
        <p:txBody>
          <a:bodyPr>
            <a:noAutofit/>
          </a:bodyPr>
          <a:lstStyle/>
          <a:p>
            <a:r>
              <a:rPr lang="en-US" sz="2400" dirty="0"/>
              <a:t>FOIA &amp; PARLIAMENTARY PROCEDURE FOR S.C. HIGH SCHOOL LEAGUE </a:t>
            </a:r>
          </a:p>
        </p:txBody>
      </p:sp>
      <p:sp>
        <p:nvSpPr>
          <p:cNvPr id="6" name="Subtitle 5">
            <a:extLst>
              <a:ext uri="{FF2B5EF4-FFF2-40B4-BE49-F238E27FC236}">
                <a16:creationId xmlns:a16="http://schemas.microsoft.com/office/drawing/2014/main" id="{6356C1FB-FCEA-4F10-8E5F-8A6558EC07B6}"/>
              </a:ext>
            </a:extLst>
          </p:cNvPr>
          <p:cNvSpPr>
            <a:spLocks noGrp="1"/>
          </p:cNvSpPr>
          <p:nvPr>
            <p:ph type="subTitle" idx="1"/>
          </p:nvPr>
        </p:nvSpPr>
        <p:spPr/>
        <p:txBody>
          <a:bodyPr/>
          <a:lstStyle/>
          <a:p>
            <a:r>
              <a:rPr lang="en-US" dirty="0"/>
              <a:t>Helen T. McFadden, PRP, JD</a:t>
            </a:r>
            <a:br>
              <a:rPr lang="en-US" dirty="0"/>
            </a:br>
            <a:r>
              <a:rPr lang="en-US" dirty="0"/>
              <a:t>P O Box 8, Cades, SC 29518</a:t>
            </a:r>
          </a:p>
          <a:p>
            <a:r>
              <a:rPr lang="en-US" dirty="0"/>
              <a:t>843-372-0717</a:t>
            </a:r>
          </a:p>
        </p:txBody>
      </p:sp>
      <p:pic>
        <p:nvPicPr>
          <p:cNvPr id="1026" name="Picture 2" descr="Image result for sc high school league logo">
            <a:extLst>
              <a:ext uri="{FF2B5EF4-FFF2-40B4-BE49-F238E27FC236}">
                <a16:creationId xmlns:a16="http://schemas.microsoft.com/office/drawing/2014/main" id="{F58F7647-A3FA-4649-B4F6-439CC3DBF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3846165" cy="384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3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A5A345FB-1990-47E0-9334-2F7E2D9C6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057400"/>
            <a:ext cx="58864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42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lstStyle/>
          <a:p>
            <a:r>
              <a:rPr lang="en-US" dirty="0"/>
              <a:t>Debate</a:t>
            </a:r>
          </a:p>
        </p:txBody>
      </p:sp>
      <p:sp>
        <p:nvSpPr>
          <p:cNvPr id="3" name="Content Placeholder 2"/>
          <p:cNvSpPr>
            <a:spLocks noGrp="1"/>
          </p:cNvSpPr>
          <p:nvPr>
            <p:ph idx="1"/>
          </p:nvPr>
        </p:nvSpPr>
        <p:spPr>
          <a:xfrm>
            <a:off x="1066800" y="1828800"/>
            <a:ext cx="6777317" cy="3737577"/>
          </a:xfrm>
        </p:spPr>
        <p:txBody>
          <a:bodyPr>
            <a:normAutofit fontScale="85000" lnSpcReduction="20000"/>
          </a:bodyPr>
          <a:lstStyle/>
          <a:p>
            <a:r>
              <a:rPr lang="en-US" dirty="0"/>
              <a:t>The Chair is responsible for controlling the flow of debate – ensure all members have the opportunity to speak</a:t>
            </a:r>
          </a:p>
          <a:p>
            <a:pPr lvl="1"/>
            <a:r>
              <a:rPr lang="en-US" dirty="0"/>
              <a:t>Person who raised the issue should speak first</a:t>
            </a:r>
          </a:p>
          <a:p>
            <a:pPr lvl="1"/>
            <a:r>
              <a:rPr lang="en-US" dirty="0"/>
              <a:t>First-in-line v. alternate viewpoint</a:t>
            </a:r>
          </a:p>
          <a:p>
            <a:pPr lvl="1"/>
            <a:r>
              <a:rPr lang="en-US" dirty="0"/>
              <a:t>Maintain decorum/courtesy</a:t>
            </a:r>
          </a:p>
          <a:p>
            <a:r>
              <a:rPr lang="en-US" dirty="0"/>
              <a:t>Should the Chair participate in debate?</a:t>
            </a:r>
          </a:p>
          <a:p>
            <a:pPr lvl="1"/>
            <a:r>
              <a:rPr lang="en-US" dirty="0"/>
              <a:t>Another member should preside temporarily</a:t>
            </a:r>
          </a:p>
          <a:p>
            <a:r>
              <a:rPr lang="en-US" dirty="0"/>
              <a:t>Ending debate</a:t>
            </a:r>
          </a:p>
          <a:p>
            <a:pPr lvl="1"/>
            <a:r>
              <a:rPr lang="en-US" dirty="0"/>
              <a:t>by motion of a member </a:t>
            </a:r>
          </a:p>
          <a:p>
            <a:pPr lvl="2"/>
            <a:r>
              <a:rPr lang="en-US" dirty="0"/>
              <a:t>Can’t interrupt a speaker </a:t>
            </a:r>
          </a:p>
          <a:p>
            <a:pPr lvl="2"/>
            <a:r>
              <a:rPr lang="en-US" dirty="0"/>
              <a:t>2/3 vote to cutoff debate</a:t>
            </a:r>
          </a:p>
          <a:p>
            <a:pPr lvl="1"/>
            <a:r>
              <a:rPr lang="en-US" dirty="0"/>
              <a:t>by the chair </a:t>
            </a:r>
            <a:r>
              <a:rPr lang="en-US" u="sng" dirty="0"/>
              <a:t>when</a:t>
            </a:r>
            <a:r>
              <a:rPr lang="en-US" dirty="0"/>
              <a:t> debate exhausted</a:t>
            </a:r>
          </a:p>
        </p:txBody>
      </p:sp>
    </p:spTree>
    <p:extLst>
      <p:ext uri="{BB962C8B-B14F-4D97-AF65-F5344CB8AC3E}">
        <p14:creationId xmlns:p14="http://schemas.microsoft.com/office/powerpoint/2010/main" val="47054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a:t>Motions</a:t>
            </a:r>
          </a:p>
        </p:txBody>
      </p:sp>
      <p:sp>
        <p:nvSpPr>
          <p:cNvPr id="3" name="Content Placeholder 2"/>
          <p:cNvSpPr>
            <a:spLocks noGrp="1"/>
          </p:cNvSpPr>
          <p:nvPr>
            <p:ph idx="1"/>
          </p:nvPr>
        </p:nvSpPr>
        <p:spPr>
          <a:xfrm>
            <a:off x="1043492" y="1905000"/>
            <a:ext cx="6777317" cy="3927629"/>
          </a:xfrm>
        </p:spPr>
        <p:txBody>
          <a:bodyPr/>
          <a:lstStyle/>
          <a:p>
            <a:r>
              <a:rPr lang="en-US" dirty="0"/>
              <a:t>Substantive motions (main/principal)</a:t>
            </a:r>
          </a:p>
          <a:p>
            <a:pPr lvl="1"/>
            <a:r>
              <a:rPr lang="en-US" dirty="0"/>
              <a:t>Puts a question before the body</a:t>
            </a:r>
          </a:p>
          <a:p>
            <a:pPr lvl="1"/>
            <a:r>
              <a:rPr lang="en-US" dirty="0"/>
              <a:t>Only one motion at a time</a:t>
            </a:r>
          </a:p>
          <a:p>
            <a:r>
              <a:rPr lang="en-US" dirty="0"/>
              <a:t>Subsidiary motions</a:t>
            </a:r>
          </a:p>
          <a:p>
            <a:pPr lvl="1"/>
            <a:r>
              <a:rPr lang="en-US" dirty="0"/>
              <a:t>Acts upon a substantive motion</a:t>
            </a:r>
          </a:p>
          <a:p>
            <a:pPr lvl="1"/>
            <a:r>
              <a:rPr lang="en-US" dirty="0"/>
              <a:t>Multiple motions at the same time</a:t>
            </a:r>
          </a:p>
          <a:p>
            <a:pPr lvl="1"/>
            <a:r>
              <a:rPr lang="en-US" dirty="0"/>
              <a:t>Order of precedence</a:t>
            </a:r>
          </a:p>
          <a:p>
            <a:r>
              <a:rPr lang="en-US" dirty="0"/>
              <a:t>Incidental &amp; Procedural motions</a:t>
            </a:r>
          </a:p>
        </p:txBody>
      </p:sp>
    </p:spTree>
    <p:extLst>
      <p:ext uri="{BB962C8B-B14F-4D97-AF65-F5344CB8AC3E}">
        <p14:creationId xmlns:p14="http://schemas.microsoft.com/office/powerpoint/2010/main" val="81868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875264"/>
          </a:xfrm>
        </p:spPr>
        <p:txBody>
          <a:bodyPr/>
          <a:lstStyle/>
          <a:p>
            <a:r>
              <a:rPr lang="en-US" dirty="0"/>
              <a:t>Motions: Amendments</a:t>
            </a:r>
          </a:p>
        </p:txBody>
      </p:sp>
      <p:sp>
        <p:nvSpPr>
          <p:cNvPr id="3" name="Content Placeholder 2"/>
          <p:cNvSpPr>
            <a:spLocks noGrp="1"/>
          </p:cNvSpPr>
          <p:nvPr>
            <p:ph idx="1"/>
          </p:nvPr>
        </p:nvSpPr>
        <p:spPr>
          <a:xfrm>
            <a:off x="1043492" y="1676400"/>
            <a:ext cx="6777317" cy="4156229"/>
          </a:xfrm>
        </p:spPr>
        <p:txBody>
          <a:bodyPr>
            <a:normAutofit fontScale="92500" lnSpcReduction="10000"/>
          </a:bodyPr>
          <a:lstStyle/>
          <a:p>
            <a:pPr>
              <a:lnSpc>
                <a:spcPct val="90000"/>
              </a:lnSpc>
            </a:pPr>
            <a:r>
              <a:rPr lang="en-US" altLang="en-US" dirty="0">
                <a:solidFill>
                  <a:srgbClr val="336699"/>
                </a:solidFill>
                <a:latin typeface="Tahoma" pitchFamily="34" charset="0"/>
              </a:rPr>
              <a:t>Three types of amendments .. strike, insert, or strike and insert (to substitute is a strike and insert) </a:t>
            </a:r>
            <a:endParaRPr lang="en-US" altLang="en-US" sz="800" dirty="0">
              <a:solidFill>
                <a:srgbClr val="336699"/>
              </a:solidFill>
              <a:latin typeface="Tahoma" pitchFamily="34" charset="0"/>
            </a:endParaRPr>
          </a:p>
          <a:p>
            <a:pPr>
              <a:lnSpc>
                <a:spcPct val="90000"/>
              </a:lnSpc>
            </a:pPr>
            <a:r>
              <a:rPr lang="en-US" altLang="en-US" dirty="0">
                <a:solidFill>
                  <a:srgbClr val="336699"/>
                </a:solidFill>
                <a:latin typeface="Tahoma" pitchFamily="34" charset="0"/>
              </a:rPr>
              <a:t>Main motion - an amendment  - and an amendment to an amendment</a:t>
            </a:r>
          </a:p>
          <a:p>
            <a:r>
              <a:rPr lang="en-US" altLang="en-US" dirty="0">
                <a:solidFill>
                  <a:srgbClr val="336699"/>
                </a:solidFill>
                <a:latin typeface="Tahoma" pitchFamily="34" charset="0"/>
              </a:rPr>
              <a:t>Amendments limited to immediately pending motion and must be germane</a:t>
            </a:r>
          </a:p>
          <a:p>
            <a:r>
              <a:rPr lang="en-US" altLang="en-US" dirty="0">
                <a:solidFill>
                  <a:srgbClr val="336699"/>
                </a:solidFill>
                <a:latin typeface="Tahoma" pitchFamily="34" charset="0"/>
              </a:rPr>
              <a:t>What is a “friendly amendment: Amendments modify the previous motion”</a:t>
            </a:r>
            <a:r>
              <a:rPr lang="en-US" altLang="en-US" dirty="0">
                <a:solidFill>
                  <a:srgbClr val="FF0000"/>
                </a:solidFill>
                <a:latin typeface="Tahoma" pitchFamily="34" charset="0"/>
              </a:rPr>
              <a:t>—don’t do this, either use unanimous consent or just vote on it!!!</a:t>
            </a:r>
            <a:endParaRPr lang="en-US" altLang="en-US" dirty="0">
              <a:solidFill>
                <a:srgbClr val="336699"/>
              </a:solidFill>
              <a:latin typeface="Tahoma" pitchFamily="34" charset="0"/>
            </a:endParaRPr>
          </a:p>
          <a:p>
            <a:r>
              <a:rPr lang="en-US" altLang="en-US" dirty="0">
                <a:solidFill>
                  <a:srgbClr val="336699"/>
                </a:solidFill>
                <a:latin typeface="Tahoma" pitchFamily="34" charset="0"/>
              </a:rPr>
              <a:t>Multiple subsidiary motions to the same main motion - Order of debate </a:t>
            </a:r>
          </a:p>
          <a:p>
            <a:pPr marL="68580" indent="0">
              <a:buNone/>
            </a:pPr>
            <a:endParaRPr lang="en-US" dirty="0"/>
          </a:p>
        </p:txBody>
      </p:sp>
    </p:spTree>
    <p:extLst>
      <p:ext uri="{BB962C8B-B14F-4D97-AF65-F5344CB8AC3E}">
        <p14:creationId xmlns:p14="http://schemas.microsoft.com/office/powerpoint/2010/main" val="107681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DF94A4-0A72-43A8-9992-F44FCC306BED}"/>
              </a:ext>
            </a:extLst>
          </p:cNvPr>
          <p:cNvSpPr/>
          <p:nvPr/>
        </p:nvSpPr>
        <p:spPr>
          <a:xfrm>
            <a:off x="838200" y="685800"/>
            <a:ext cx="7620000" cy="6306919"/>
          </a:xfrm>
          <a:prstGeom prst="rect">
            <a:avLst/>
          </a:prstGeom>
        </p:spPr>
        <p:txBody>
          <a:bodyPr wrap="square">
            <a:spAutoFit/>
          </a:bodyPr>
          <a:lstStyle/>
          <a:p>
            <a:pPr marR="0" lvl="0">
              <a:lnSpc>
                <a:spcPct val="107000"/>
              </a:lnSpc>
              <a:spcBef>
                <a:spcPts val="0"/>
              </a:spcBef>
              <a:spcAft>
                <a:spcPts val="0"/>
              </a:spcAft>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 MOVE TO CHANGE THE TIME FOR REGULATION PLAY FOR MIDDLE SCHOOL SOCCER GAMES FROM 50 MINUTES TO 45 MINUTES AND TO REQUIRE ONLY A 20 MINUTE HALF TIME. </a:t>
            </a:r>
          </a:p>
          <a:p>
            <a:pPr marL="457200" marR="0">
              <a:lnSpc>
                <a:spcPct val="107000"/>
              </a:lnSpc>
              <a:spcBef>
                <a:spcPts val="0"/>
              </a:spcBef>
              <a:spcAft>
                <a:spcPts val="0"/>
              </a:spcAft>
            </a:pP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 MOVE TO REQUIRE AT OUR ANNUAL MEETING A SET ASIDE OF ONE HOUR DURING WHICH THE CLASSES OF SCHOOLS SHALL MEET AND THAT THE LEAGUE WILL PROVIDE THE SPACE WITH REFRESHMENTS FOR THIS MEETING. </a:t>
            </a:r>
          </a:p>
          <a:p>
            <a:pPr marL="457200" marR="0">
              <a:lnSpc>
                <a:spcPct val="107000"/>
              </a:lnSpc>
              <a:spcBef>
                <a:spcPts val="0"/>
              </a:spcBef>
              <a:spcAft>
                <a:spcPts val="0"/>
              </a:spcAft>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2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I MOVE THAT STUDENT SMITH SHALL BE DETERMINED TO BE ELIGIBLE TO PLAY FOOTBALL DURING THE FALL SEMESTER AT C.E. MURRAY HIGH SCHOOL BUT THAT HE SHALL NOT BE ELIGIBLE FOR OTHER SPORTS DURING THE FALL SEMESTER.   </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8267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r>
              <a:rPr lang="en-US" dirty="0"/>
              <a:t>Other Issues</a:t>
            </a:r>
          </a:p>
        </p:txBody>
      </p:sp>
      <p:sp>
        <p:nvSpPr>
          <p:cNvPr id="3" name="Content Placeholder 2"/>
          <p:cNvSpPr>
            <a:spLocks noGrp="1"/>
          </p:cNvSpPr>
          <p:nvPr>
            <p:ph idx="1"/>
          </p:nvPr>
        </p:nvSpPr>
        <p:spPr>
          <a:xfrm>
            <a:off x="1043492" y="1828800"/>
            <a:ext cx="6777317" cy="4003829"/>
          </a:xfrm>
        </p:spPr>
        <p:txBody>
          <a:bodyPr>
            <a:normAutofit/>
          </a:bodyPr>
          <a:lstStyle/>
          <a:p>
            <a:r>
              <a:rPr lang="en-US" dirty="0"/>
              <a:t>Provisions for alternative attendance</a:t>
            </a:r>
          </a:p>
          <a:p>
            <a:pPr lvl="1"/>
            <a:r>
              <a:rPr lang="en-US" dirty="0"/>
              <a:t>Not acceptable for judicial hearings</a:t>
            </a:r>
          </a:p>
          <a:p>
            <a:pPr lvl="1"/>
            <a:r>
              <a:rPr lang="en-US" dirty="0"/>
              <a:t>A.G. opinion: </a:t>
            </a:r>
            <a:r>
              <a:rPr lang="en-US"/>
              <a:t>Town of </a:t>
            </a:r>
            <a:r>
              <a:rPr lang="en-US" dirty="0" err="1"/>
              <a:t>Tega</a:t>
            </a:r>
            <a:r>
              <a:rPr lang="en-US" dirty="0"/>
              <a:t> Cay</a:t>
            </a:r>
          </a:p>
          <a:p>
            <a:pPr lvl="1"/>
            <a:r>
              <a:rPr lang="en-US" dirty="0"/>
              <a:t>Ability to hear and be heard</a:t>
            </a:r>
          </a:p>
          <a:p>
            <a:r>
              <a:rPr lang="en-US" dirty="0"/>
              <a:t>Abuse of proceedings</a:t>
            </a:r>
          </a:p>
          <a:p>
            <a:pPr lvl="1"/>
            <a:r>
              <a:rPr lang="en-US" dirty="0"/>
              <a:t>Personal attacks by members or the public</a:t>
            </a:r>
          </a:p>
          <a:p>
            <a:r>
              <a:rPr lang="en-US" dirty="0"/>
              <a:t>Removal from a meeting</a:t>
            </a:r>
          </a:p>
          <a:p>
            <a:pPr lvl="2"/>
            <a:r>
              <a:rPr lang="en-US" dirty="0"/>
              <a:t>SCAG: discipline is a legislative action granted to the body</a:t>
            </a:r>
          </a:p>
          <a:p>
            <a:pPr marL="36576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0471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normAutofit/>
          </a:bodyPr>
          <a:lstStyle/>
          <a:p>
            <a:r>
              <a:rPr lang="en-US" dirty="0"/>
              <a:t>Role of the Chair</a:t>
            </a:r>
          </a:p>
        </p:txBody>
      </p:sp>
      <p:sp>
        <p:nvSpPr>
          <p:cNvPr id="3" name="Content Placeholder 2"/>
          <p:cNvSpPr>
            <a:spLocks noGrp="1"/>
          </p:cNvSpPr>
          <p:nvPr>
            <p:ph idx="1"/>
          </p:nvPr>
        </p:nvSpPr>
        <p:spPr>
          <a:xfrm>
            <a:off x="1043492" y="1905000"/>
            <a:ext cx="6777317" cy="3927629"/>
          </a:xfrm>
        </p:spPr>
        <p:txBody>
          <a:bodyPr>
            <a:normAutofit/>
          </a:bodyPr>
          <a:lstStyle/>
          <a:p>
            <a:r>
              <a:rPr lang="en-US" dirty="0"/>
              <a:t>Preside at meeting/hearings</a:t>
            </a:r>
          </a:p>
          <a:p>
            <a:pPr lvl="1"/>
            <a:r>
              <a:rPr lang="en-US" dirty="0"/>
              <a:t>Keep the meeting from “</a:t>
            </a:r>
            <a:r>
              <a:rPr lang="en-US" i="1" dirty="0"/>
              <a:t>going off the rails</a:t>
            </a:r>
            <a:r>
              <a:rPr lang="en-US" dirty="0"/>
              <a:t>” while not “</a:t>
            </a:r>
            <a:r>
              <a:rPr lang="en-US" i="1" dirty="0"/>
              <a:t>controlling</a:t>
            </a:r>
            <a:r>
              <a:rPr lang="en-US" dirty="0"/>
              <a:t>” the meeting</a:t>
            </a:r>
          </a:p>
          <a:p>
            <a:r>
              <a:rPr lang="en-US" dirty="0"/>
              <a:t>Maintain order and decorum</a:t>
            </a:r>
          </a:p>
          <a:p>
            <a:pPr lvl="1"/>
            <a:r>
              <a:rPr lang="en-US" dirty="0"/>
              <a:t>Extends to public and members</a:t>
            </a:r>
          </a:p>
          <a:p>
            <a:r>
              <a:rPr lang="en-US" dirty="0"/>
              <a:t>Rule on points and motions</a:t>
            </a:r>
          </a:p>
          <a:p>
            <a:r>
              <a:rPr lang="en-US" dirty="0"/>
              <a:t>Recognize speakers </a:t>
            </a:r>
          </a:p>
        </p:txBody>
      </p:sp>
    </p:spTree>
    <p:extLst>
      <p:ext uri="{BB962C8B-B14F-4D97-AF65-F5344CB8AC3E}">
        <p14:creationId xmlns:p14="http://schemas.microsoft.com/office/powerpoint/2010/main" val="26674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838200"/>
            <a:ext cx="7024744" cy="724936"/>
          </a:xfrm>
        </p:spPr>
        <p:txBody>
          <a:bodyPr>
            <a:normAutofit fontScale="90000"/>
          </a:bodyPr>
          <a:lstStyle/>
          <a:p>
            <a:r>
              <a:rPr lang="en-US" dirty="0"/>
              <a:t>Postponing/Reviving Matters</a:t>
            </a:r>
          </a:p>
        </p:txBody>
      </p:sp>
      <p:sp>
        <p:nvSpPr>
          <p:cNvPr id="8" name="Content Placeholder 7"/>
          <p:cNvSpPr>
            <a:spLocks noGrp="1"/>
          </p:cNvSpPr>
          <p:nvPr>
            <p:ph idx="1"/>
          </p:nvPr>
        </p:nvSpPr>
        <p:spPr>
          <a:xfrm>
            <a:off x="1043492" y="1676400"/>
            <a:ext cx="6777317" cy="4495800"/>
          </a:xfrm>
        </p:spPr>
        <p:txBody>
          <a:bodyPr>
            <a:normAutofit fontScale="92500" lnSpcReduction="10000"/>
          </a:bodyPr>
          <a:lstStyle/>
          <a:p>
            <a:r>
              <a:rPr lang="en-US" dirty="0"/>
              <a:t>Postpone/carry-over:  </a:t>
            </a:r>
          </a:p>
          <a:p>
            <a:pPr lvl="1"/>
            <a:r>
              <a:rPr lang="en-US" dirty="0"/>
              <a:t>time certain (2/3 vote) </a:t>
            </a:r>
          </a:p>
          <a:p>
            <a:pPr lvl="1"/>
            <a:r>
              <a:rPr lang="en-US" dirty="0"/>
              <a:t>no-limit (majority vote) </a:t>
            </a:r>
          </a:p>
          <a:p>
            <a:pPr lvl="1"/>
            <a:r>
              <a:rPr lang="en-US" dirty="0"/>
              <a:t>debatable, amendable, can be reconsidered</a:t>
            </a:r>
          </a:p>
          <a:p>
            <a:r>
              <a:rPr lang="en-US" dirty="0"/>
              <a:t>Table/lay on the table – postpones until a later time – dies if not taken from the table by the end of the meeting</a:t>
            </a:r>
          </a:p>
          <a:p>
            <a:pPr lvl="1"/>
            <a:r>
              <a:rPr lang="en-US" dirty="0"/>
              <a:t>can’t be reconsidered </a:t>
            </a:r>
          </a:p>
          <a:p>
            <a:r>
              <a:rPr lang="en-US" dirty="0"/>
              <a:t>Reconsider – reconsider an action made at the same or immediately proceeding meeting. 	</a:t>
            </a:r>
          </a:p>
          <a:p>
            <a:pPr lvl="1"/>
            <a:r>
              <a:rPr lang="en-US" sz="2000" i="1" dirty="0">
                <a:solidFill>
                  <a:srgbClr val="00B0F0"/>
                </a:solidFill>
              </a:rPr>
              <a:t>Motion must be made by member voting on the prevailing side of issue</a:t>
            </a:r>
          </a:p>
          <a:p>
            <a:pPr lvl="1"/>
            <a:endParaRPr lang="en-US" dirty="0"/>
          </a:p>
        </p:txBody>
      </p:sp>
    </p:spTree>
    <p:extLst>
      <p:ext uri="{BB962C8B-B14F-4D97-AF65-F5344CB8AC3E}">
        <p14:creationId xmlns:p14="http://schemas.microsoft.com/office/powerpoint/2010/main" val="2114980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9261-A03C-4E2C-9D99-C448413B400C}"/>
              </a:ext>
            </a:extLst>
          </p:cNvPr>
          <p:cNvSpPr>
            <a:spLocks noGrp="1"/>
          </p:cNvSpPr>
          <p:nvPr>
            <p:ph type="title"/>
          </p:nvPr>
        </p:nvSpPr>
        <p:spPr/>
        <p:txBody>
          <a:bodyPr/>
          <a:lstStyle/>
          <a:p>
            <a:r>
              <a:rPr lang="en-US" dirty="0"/>
              <a:t>SPECIFICS ON RECONSIDER</a:t>
            </a:r>
          </a:p>
        </p:txBody>
      </p:sp>
      <p:sp>
        <p:nvSpPr>
          <p:cNvPr id="3" name="Rectangle 2">
            <a:extLst>
              <a:ext uri="{FF2B5EF4-FFF2-40B4-BE49-F238E27FC236}">
                <a16:creationId xmlns:a16="http://schemas.microsoft.com/office/drawing/2014/main" id="{F4608DB9-B272-4D45-8AA8-B950ACF89640}"/>
              </a:ext>
            </a:extLst>
          </p:cNvPr>
          <p:cNvSpPr/>
          <p:nvPr/>
        </p:nvSpPr>
        <p:spPr>
          <a:xfrm>
            <a:off x="1043490" y="2286000"/>
            <a:ext cx="7024744" cy="4013599"/>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2400" dirty="0">
                <a:latin typeface="Century Gothic" panose="020B0502020202020204" pitchFamily="34" charset="0"/>
                <a:ea typeface="Calibri" panose="020F0502020204030204" pitchFamily="34" charset="0"/>
                <a:cs typeface="Times New Roman" panose="02020603050405020304" pitchFamily="18" charset="0"/>
              </a:rPr>
              <a:t>Under Robert, only a member on the prevailing side can make the motion to reconsider. </a:t>
            </a:r>
          </a:p>
          <a:p>
            <a:pPr marL="342900" marR="0" lvl="0" indent="-342900">
              <a:lnSpc>
                <a:spcPct val="107000"/>
              </a:lnSpc>
              <a:spcBef>
                <a:spcPts val="0"/>
              </a:spcBef>
              <a:spcAft>
                <a:spcPts val="0"/>
              </a:spcAft>
              <a:buFont typeface="+mj-lt"/>
              <a:buAutoNum type="arabicPeriod"/>
            </a:pPr>
            <a:r>
              <a:rPr lang="en-US" sz="2400" dirty="0">
                <a:latin typeface="Century Gothic" panose="020B0502020202020204" pitchFamily="34" charset="0"/>
                <a:ea typeface="Calibri" panose="020F0502020204030204" pitchFamily="34" charset="0"/>
                <a:cs typeface="Times New Roman" panose="02020603050405020304" pitchFamily="18" charset="0"/>
              </a:rPr>
              <a:t>The motion must be made at the same meeting or before the close of the next meeting, assuming the meetings are at least quarterly. </a:t>
            </a:r>
          </a:p>
          <a:p>
            <a:pPr marL="342900" marR="0" lvl="0" indent="-342900">
              <a:lnSpc>
                <a:spcPct val="107000"/>
              </a:lnSpc>
              <a:spcBef>
                <a:spcPts val="0"/>
              </a:spcBef>
              <a:spcAft>
                <a:spcPts val="800"/>
              </a:spcAft>
              <a:buFont typeface="+mj-lt"/>
              <a:buAutoNum type="arabicPeriod"/>
            </a:pPr>
            <a:r>
              <a:rPr lang="en-US" sz="2400" dirty="0">
                <a:latin typeface="Century Gothic" panose="020B0502020202020204" pitchFamily="34" charset="0"/>
                <a:ea typeface="Calibri" panose="020F0502020204030204" pitchFamily="34" charset="0"/>
                <a:cs typeface="Times New Roman" panose="02020603050405020304" pitchFamily="18" charset="0"/>
              </a:rPr>
              <a:t>If motion is not reached by reconsideration, it can be renewed at the next meeting or rescinded at the next meeting.  </a:t>
            </a:r>
          </a:p>
        </p:txBody>
      </p:sp>
    </p:spTree>
    <p:extLst>
      <p:ext uri="{BB962C8B-B14F-4D97-AF65-F5344CB8AC3E}">
        <p14:creationId xmlns:p14="http://schemas.microsoft.com/office/powerpoint/2010/main" val="374195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lstStyle/>
          <a:p>
            <a:r>
              <a:rPr lang="en-US" dirty="0"/>
              <a:t>Voting</a:t>
            </a:r>
          </a:p>
        </p:txBody>
      </p:sp>
      <p:sp>
        <p:nvSpPr>
          <p:cNvPr id="4" name="Content Placeholder 3"/>
          <p:cNvSpPr>
            <a:spLocks noGrp="1"/>
          </p:cNvSpPr>
          <p:nvPr>
            <p:ph idx="1"/>
          </p:nvPr>
        </p:nvSpPr>
        <p:spPr>
          <a:xfrm>
            <a:off x="1043492" y="1752600"/>
            <a:ext cx="7109908" cy="4080029"/>
          </a:xfrm>
        </p:spPr>
        <p:txBody>
          <a:bodyPr>
            <a:normAutofit fontScale="92500" lnSpcReduction="10000"/>
          </a:bodyPr>
          <a:lstStyle/>
          <a:p>
            <a:r>
              <a:rPr lang="en-US" dirty="0"/>
              <a:t>Generally by voice/show of hands</a:t>
            </a:r>
          </a:p>
          <a:p>
            <a:r>
              <a:rPr lang="en-US" dirty="0"/>
              <a:t>Passage</a:t>
            </a:r>
          </a:p>
          <a:p>
            <a:pPr lvl="1"/>
            <a:r>
              <a:rPr lang="en-US" dirty="0"/>
              <a:t>Majority: (simple-majority) 50% + 1</a:t>
            </a:r>
          </a:p>
          <a:p>
            <a:pPr lvl="1"/>
            <a:r>
              <a:rPr lang="en-US" dirty="0"/>
              <a:t>2/3 Majority: these votes should be by a show of hands and both sides: for and against should be announced in order to show the 2/3</a:t>
            </a:r>
          </a:p>
          <a:p>
            <a:pPr lvl="2"/>
            <a:r>
              <a:rPr lang="en-US" dirty="0"/>
              <a:t>Actions affecting rights of members: amending agenda; call the question; postpone to time certain</a:t>
            </a:r>
          </a:p>
          <a:p>
            <a:r>
              <a:rPr lang="en-US" dirty="0"/>
              <a:t>Tie vote – considered to have failed, retains the status quo</a:t>
            </a:r>
          </a:p>
          <a:p>
            <a:r>
              <a:rPr lang="en-US" dirty="0"/>
              <a:t>Does the Chair vote?</a:t>
            </a:r>
          </a:p>
        </p:txBody>
      </p:sp>
    </p:spTree>
    <p:extLst>
      <p:ext uri="{BB962C8B-B14F-4D97-AF65-F5344CB8AC3E}">
        <p14:creationId xmlns:p14="http://schemas.microsoft.com/office/powerpoint/2010/main" val="154455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722864"/>
          </a:xfrm>
        </p:spPr>
        <p:txBody>
          <a:bodyPr/>
          <a:lstStyle/>
          <a:p>
            <a:r>
              <a:rPr lang="en-US" dirty="0"/>
              <a:t>Parliamentary Basics</a:t>
            </a:r>
          </a:p>
        </p:txBody>
      </p:sp>
      <p:sp>
        <p:nvSpPr>
          <p:cNvPr id="4" name="Content Placeholder 3"/>
          <p:cNvSpPr>
            <a:spLocks noGrp="1"/>
          </p:cNvSpPr>
          <p:nvPr>
            <p:ph idx="1"/>
          </p:nvPr>
        </p:nvSpPr>
        <p:spPr>
          <a:xfrm>
            <a:off x="990600" y="1371600"/>
            <a:ext cx="7186108" cy="386567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t>1.	NOTICE</a:t>
            </a:r>
          </a:p>
          <a:p>
            <a:r>
              <a:rPr lang="en-US" sz="2400" b="1" dirty="0"/>
              <a:t>2.	QUORUM</a:t>
            </a:r>
          </a:p>
          <a:p>
            <a:r>
              <a:rPr lang="en-US" sz="2400" b="1" dirty="0"/>
              <a:t>3.	MOTIONS </a:t>
            </a:r>
          </a:p>
          <a:p>
            <a:r>
              <a:rPr lang="en-US" sz="2400" b="1" dirty="0"/>
              <a:t>4.	DISCUSSION OR DEBATE</a:t>
            </a:r>
          </a:p>
          <a:p>
            <a:r>
              <a:rPr lang="en-US" sz="2400" b="1" dirty="0"/>
              <a:t>5.	VOTING</a:t>
            </a:r>
          </a:p>
          <a:p>
            <a:r>
              <a:rPr lang="en-US" sz="2400" b="1" dirty="0"/>
              <a:t>6.	MAJORITY RULE</a:t>
            </a:r>
          </a:p>
          <a:p>
            <a:pPr lvl="1"/>
            <a:r>
              <a:rPr lang="en-US" sz="2200" b="1" dirty="0"/>
              <a:t>THE EXCEPTIONS TO MAJORITY RULE SUPPORT THE PRINCIPLES OF NOTICE, QUORUM &amp; DEBATE</a:t>
            </a:r>
          </a:p>
          <a:p>
            <a:r>
              <a:rPr lang="en-US" sz="2400" b="1" dirty="0"/>
              <a:t>7.	RECORDS OF ACTIONS TAKEN</a:t>
            </a:r>
          </a:p>
        </p:txBody>
      </p:sp>
    </p:spTree>
    <p:extLst>
      <p:ext uri="{BB962C8B-B14F-4D97-AF65-F5344CB8AC3E}">
        <p14:creationId xmlns:p14="http://schemas.microsoft.com/office/powerpoint/2010/main" val="301976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685800"/>
          </a:xfrm>
        </p:spPr>
        <p:txBody>
          <a:bodyPr>
            <a:normAutofit fontScale="90000"/>
          </a:bodyPr>
          <a:lstStyle/>
          <a:p>
            <a:r>
              <a:rPr lang="en-US" dirty="0"/>
              <a:t>Quasi-Judicial Hearing</a:t>
            </a:r>
          </a:p>
        </p:txBody>
      </p:sp>
      <p:sp>
        <p:nvSpPr>
          <p:cNvPr id="3" name="Content Placeholder 2"/>
          <p:cNvSpPr>
            <a:spLocks noGrp="1"/>
          </p:cNvSpPr>
          <p:nvPr>
            <p:ph idx="1"/>
          </p:nvPr>
        </p:nvSpPr>
        <p:spPr>
          <a:xfrm>
            <a:off x="1043492" y="1447800"/>
            <a:ext cx="6777317" cy="4384829"/>
          </a:xfrm>
        </p:spPr>
        <p:txBody>
          <a:bodyPr>
            <a:normAutofit lnSpcReduction="10000"/>
          </a:bodyPr>
          <a:lstStyle/>
          <a:p>
            <a:r>
              <a:rPr lang="en-US" dirty="0"/>
              <a:t>Individual application/appeal </a:t>
            </a:r>
          </a:p>
          <a:p>
            <a:r>
              <a:rPr lang="en-US" dirty="0"/>
              <a:t>Members sit in a judicial capacity</a:t>
            </a:r>
          </a:p>
          <a:p>
            <a:pPr marL="342900" lvl="2" indent="-274320"/>
            <a:r>
              <a:rPr lang="en-US" sz="2400" dirty="0"/>
              <a:t>Constitutional due process and equal protection issues</a:t>
            </a:r>
          </a:p>
          <a:p>
            <a:pPr lvl="1"/>
            <a:r>
              <a:rPr lang="en-US" b="1" dirty="0"/>
              <a:t>Impartiality is essential</a:t>
            </a:r>
            <a:r>
              <a:rPr lang="en-US" dirty="0"/>
              <a:t>!</a:t>
            </a:r>
          </a:p>
          <a:p>
            <a:pPr lvl="1"/>
            <a:r>
              <a:rPr lang="en-US" dirty="0"/>
              <a:t>Decisions are to be based on presented evidence only</a:t>
            </a:r>
          </a:p>
          <a:p>
            <a:pPr lvl="2"/>
            <a:r>
              <a:rPr lang="en-US" dirty="0"/>
              <a:t>Potential for appealable error</a:t>
            </a:r>
          </a:p>
          <a:p>
            <a:r>
              <a:rPr lang="en-US" dirty="0"/>
              <a:t>Applicant has the burden of proof </a:t>
            </a:r>
          </a:p>
          <a:p>
            <a:pPr lvl="1"/>
            <a:r>
              <a:rPr lang="en-US" dirty="0"/>
              <a:t>Speaks first and last</a:t>
            </a:r>
          </a:p>
          <a:p>
            <a:pPr lvl="1"/>
            <a:r>
              <a:rPr lang="en-US" dirty="0"/>
              <a:t>Evidence from staff</a:t>
            </a:r>
          </a:p>
        </p:txBody>
      </p:sp>
    </p:spTree>
    <p:extLst>
      <p:ext uri="{BB962C8B-B14F-4D97-AF65-F5344CB8AC3E}">
        <p14:creationId xmlns:p14="http://schemas.microsoft.com/office/powerpoint/2010/main" val="174273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4" name="Picture 2">
            <a:extLst>
              <a:ext uri="{FF2B5EF4-FFF2-40B4-BE49-F238E27FC236}">
                <a16:creationId xmlns:a16="http://schemas.microsoft.com/office/drawing/2014/main" id="{AA407A53-56E0-4E18-BC10-CA8D0D4DBE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6335673" cy="241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6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875264"/>
          </a:xfrm>
        </p:spPr>
        <p:txBody>
          <a:bodyPr>
            <a:normAutofit fontScale="90000"/>
          </a:bodyPr>
          <a:lstStyle/>
          <a:p>
            <a:r>
              <a:rPr lang="en-US" dirty="0"/>
              <a:t>Creating Rules of Procedure</a:t>
            </a:r>
          </a:p>
        </p:txBody>
      </p:sp>
      <p:sp>
        <p:nvSpPr>
          <p:cNvPr id="5" name="Content Placeholder 4"/>
          <p:cNvSpPr>
            <a:spLocks noGrp="1"/>
          </p:cNvSpPr>
          <p:nvPr>
            <p:ph sz="quarter" idx="14"/>
          </p:nvPr>
        </p:nvSpPr>
        <p:spPr>
          <a:xfrm>
            <a:off x="3581400" y="1676400"/>
            <a:ext cx="4483608" cy="4130039"/>
          </a:xfrm>
        </p:spPr>
        <p:txBody>
          <a:bodyPr/>
          <a:lstStyle/>
          <a:p>
            <a:r>
              <a:rPr lang="en-US" dirty="0"/>
              <a:t>Brig. Gen. Henry M. Robert</a:t>
            </a:r>
          </a:p>
          <a:p>
            <a:r>
              <a:rPr lang="en-US" dirty="0"/>
              <a:t>Born in </a:t>
            </a:r>
            <a:r>
              <a:rPr lang="en-US" dirty="0" err="1"/>
              <a:t>Robertville</a:t>
            </a:r>
            <a:r>
              <a:rPr lang="en-US" dirty="0"/>
              <a:t>, SC</a:t>
            </a:r>
          </a:p>
          <a:p>
            <a:r>
              <a:rPr lang="en-US" dirty="0"/>
              <a:t>U.S. Army 1857-1901</a:t>
            </a:r>
          </a:p>
          <a:p>
            <a:pPr lvl="1"/>
            <a:r>
              <a:rPr lang="en-US" dirty="0"/>
              <a:t>Chief of Engineers</a:t>
            </a:r>
          </a:p>
          <a:p>
            <a:pPr lvl="1"/>
            <a:r>
              <a:rPr lang="en-US" dirty="0"/>
              <a:t>Buried at Arlington National Cemetery</a:t>
            </a:r>
          </a:p>
          <a:p>
            <a:r>
              <a:rPr lang="en-US" dirty="0"/>
              <a:t>Created Roberts Rule of Order to bring order to previously unorganized meetings!</a:t>
            </a:r>
          </a:p>
        </p:txBody>
      </p:sp>
      <p:pic>
        <p:nvPicPr>
          <p:cNvPr id="6" name="Picture 2" descr="File:Henry Martyn Robert.jpg">
            <a:hlinkClick r:id="rId2"/>
          </p:cNvPr>
          <p:cNvPicPr>
            <a:picLocks noGrp="1" noChangeAspect="1" noChangeArrowheads="1"/>
          </p:cNvPicPr>
          <p:nvPr>
            <p:ph sz="quarter" idx="13"/>
          </p:nvPr>
        </p:nvPicPr>
        <p:blipFill>
          <a:blip r:embed="rId3" cstate="print"/>
          <a:srcRect/>
          <a:stretch>
            <a:fillRect/>
          </a:stretch>
        </p:blipFill>
        <p:spPr bwMode="auto">
          <a:xfrm>
            <a:off x="914400" y="1676400"/>
            <a:ext cx="2371725" cy="2952750"/>
          </a:xfrm>
          <a:prstGeom prst="rect">
            <a:avLst/>
          </a:prstGeom>
          <a:noFill/>
        </p:spPr>
      </p:pic>
    </p:spTree>
    <p:extLst>
      <p:ext uri="{BB962C8B-B14F-4D97-AF65-F5344CB8AC3E}">
        <p14:creationId xmlns:p14="http://schemas.microsoft.com/office/powerpoint/2010/main" val="315948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951464"/>
          </a:xfrm>
        </p:spPr>
        <p:txBody>
          <a:bodyPr>
            <a:normAutofit/>
          </a:bodyPr>
          <a:lstStyle/>
          <a:p>
            <a:r>
              <a:rPr lang="en-US" dirty="0"/>
              <a:t>Notice under FOIA </a:t>
            </a:r>
          </a:p>
        </p:txBody>
      </p:sp>
      <p:sp>
        <p:nvSpPr>
          <p:cNvPr id="3" name="Content Placeholder 2"/>
          <p:cNvSpPr>
            <a:spLocks noGrp="1"/>
          </p:cNvSpPr>
          <p:nvPr>
            <p:ph idx="1"/>
          </p:nvPr>
        </p:nvSpPr>
        <p:spPr>
          <a:xfrm>
            <a:off x="1043492" y="2057400"/>
            <a:ext cx="7109908" cy="3775229"/>
          </a:xfrm>
        </p:spPr>
        <p:txBody>
          <a:bodyPr>
            <a:normAutofit lnSpcReduction="10000"/>
          </a:bodyPr>
          <a:lstStyle/>
          <a:p>
            <a:r>
              <a:rPr lang="en-US" dirty="0"/>
              <a:t>Annual notice of </a:t>
            </a:r>
            <a:r>
              <a:rPr lang="en-US" u="sng" dirty="0"/>
              <a:t>regularly scheduled </a:t>
            </a:r>
            <a:r>
              <a:rPr lang="en-US" dirty="0"/>
              <a:t>meeting calendar</a:t>
            </a:r>
          </a:p>
          <a:p>
            <a:r>
              <a:rPr lang="en-US" dirty="0"/>
              <a:t>24 hour minimum notice of individual meetings to public &amp; media</a:t>
            </a:r>
          </a:p>
          <a:p>
            <a:pPr lvl="1"/>
            <a:r>
              <a:rPr lang="en-US" dirty="0"/>
              <a:t>Post of notice at:</a:t>
            </a:r>
          </a:p>
          <a:p>
            <a:pPr lvl="2"/>
            <a:r>
              <a:rPr lang="en-US" dirty="0"/>
              <a:t> the location of meeting, </a:t>
            </a:r>
          </a:p>
          <a:p>
            <a:pPr lvl="2"/>
            <a:r>
              <a:rPr lang="en-US" dirty="0"/>
              <a:t>media and </a:t>
            </a:r>
          </a:p>
          <a:p>
            <a:pPr lvl="2"/>
            <a:r>
              <a:rPr lang="en-US" dirty="0">
                <a:solidFill>
                  <a:srgbClr val="FF0000"/>
                </a:solidFill>
              </a:rPr>
              <a:t>NEW: </a:t>
            </a:r>
            <a:r>
              <a:rPr lang="en-US" u="sng" dirty="0"/>
              <a:t>Website</a:t>
            </a:r>
            <a:r>
              <a:rPr lang="en-US" dirty="0"/>
              <a:t> posting now required if site is regularly maintained (Act 70 of 2015)</a:t>
            </a:r>
          </a:p>
          <a:p>
            <a:pPr marL="685800" lvl="2" indent="0">
              <a:buNone/>
            </a:pPr>
            <a:r>
              <a:rPr lang="en-US" b="1" dirty="0">
                <a:solidFill>
                  <a:srgbClr val="FF0000"/>
                </a:solidFill>
              </a:rPr>
              <a:t>Staff handles these matters for you, but minutes should reflect compliance </a:t>
            </a:r>
          </a:p>
        </p:txBody>
      </p:sp>
    </p:spTree>
    <p:extLst>
      <p:ext uri="{BB962C8B-B14F-4D97-AF65-F5344CB8AC3E}">
        <p14:creationId xmlns:p14="http://schemas.microsoft.com/office/powerpoint/2010/main" val="131131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799064"/>
          </a:xfrm>
        </p:spPr>
        <p:txBody>
          <a:bodyPr/>
          <a:lstStyle/>
          <a:p>
            <a:r>
              <a:rPr lang="en-US" dirty="0"/>
              <a:t>Quorum under FOIA</a:t>
            </a:r>
          </a:p>
        </p:txBody>
      </p:sp>
      <p:sp>
        <p:nvSpPr>
          <p:cNvPr id="3" name="Content Placeholder 2"/>
          <p:cNvSpPr>
            <a:spLocks noGrp="1"/>
          </p:cNvSpPr>
          <p:nvPr>
            <p:ph idx="1"/>
          </p:nvPr>
        </p:nvSpPr>
        <p:spPr>
          <a:xfrm>
            <a:off x="990600" y="1676400"/>
            <a:ext cx="6777317" cy="4114800"/>
          </a:xfrm>
        </p:spPr>
        <p:txBody>
          <a:bodyPr/>
          <a:lstStyle/>
          <a:p>
            <a:r>
              <a:rPr lang="en-US" dirty="0"/>
              <a:t>No official action can be taken without a quorum present</a:t>
            </a:r>
          </a:p>
          <a:p>
            <a:r>
              <a:rPr lang="en-US" dirty="0"/>
              <a:t>Majority of meeting require a simple majority of members – 50% plus 1</a:t>
            </a:r>
          </a:p>
          <a:p>
            <a:pPr lvl="1"/>
            <a:r>
              <a:rPr lang="en-US" dirty="0"/>
              <a:t>Governing document may set quorum</a:t>
            </a:r>
          </a:p>
          <a:p>
            <a:r>
              <a:rPr lang="en-US" dirty="0"/>
              <a:t>Absent a quorum?</a:t>
            </a:r>
          </a:p>
          <a:p>
            <a:pPr lvl="1"/>
            <a:r>
              <a:rPr lang="en-US" dirty="0"/>
              <a:t>Adjourn</a:t>
            </a:r>
          </a:p>
          <a:p>
            <a:pPr lvl="1"/>
            <a:r>
              <a:rPr lang="en-US" dirty="0"/>
              <a:t>Recess and try to get a quorum</a:t>
            </a:r>
          </a:p>
          <a:p>
            <a:pPr lvl="1"/>
            <a:r>
              <a:rPr lang="en-US" dirty="0"/>
              <a:t>Fix the time to adjourn</a:t>
            </a:r>
          </a:p>
        </p:txBody>
      </p:sp>
    </p:spTree>
    <p:extLst>
      <p:ext uri="{BB962C8B-B14F-4D97-AF65-F5344CB8AC3E}">
        <p14:creationId xmlns:p14="http://schemas.microsoft.com/office/powerpoint/2010/main" val="166098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838200"/>
          </a:xfrm>
        </p:spPr>
        <p:txBody>
          <a:bodyPr>
            <a:normAutofit/>
          </a:bodyPr>
          <a:lstStyle/>
          <a:p>
            <a:r>
              <a:rPr lang="en-US" dirty="0"/>
              <a:t>Agenda &amp; Amendments</a:t>
            </a:r>
          </a:p>
        </p:txBody>
      </p:sp>
      <p:sp>
        <p:nvSpPr>
          <p:cNvPr id="3" name="Content Placeholder 2"/>
          <p:cNvSpPr>
            <a:spLocks noGrp="1"/>
          </p:cNvSpPr>
          <p:nvPr>
            <p:ph idx="1"/>
          </p:nvPr>
        </p:nvSpPr>
        <p:spPr>
          <a:xfrm>
            <a:off x="762000" y="1600200"/>
            <a:ext cx="7543800" cy="4419600"/>
          </a:xfrm>
        </p:spPr>
        <p:txBody>
          <a:bodyPr>
            <a:normAutofit fontScale="92500" lnSpcReduction="10000"/>
          </a:bodyPr>
          <a:lstStyle/>
          <a:p>
            <a:r>
              <a:rPr lang="en-US" dirty="0"/>
              <a:t>Agendas are now required at </a:t>
            </a:r>
            <a:r>
              <a:rPr lang="en-US" u="sng" dirty="0">
                <a:solidFill>
                  <a:srgbClr val="FF0000"/>
                </a:solidFill>
              </a:rPr>
              <a:t>all</a:t>
            </a:r>
            <a:r>
              <a:rPr lang="en-US" dirty="0"/>
              <a:t> public meetings</a:t>
            </a:r>
          </a:p>
          <a:p>
            <a:r>
              <a:rPr lang="en-US" dirty="0"/>
              <a:t>Act 70 now restricts the ability to </a:t>
            </a:r>
            <a:r>
              <a:rPr lang="en-US" u="sng" dirty="0">
                <a:solidFill>
                  <a:srgbClr val="FF0000"/>
                </a:solidFill>
              </a:rPr>
              <a:t>add</a:t>
            </a:r>
            <a:r>
              <a:rPr lang="en-US" dirty="0"/>
              <a:t> items to the agenda once it is posted!</a:t>
            </a:r>
          </a:p>
          <a:p>
            <a:pPr lvl="1"/>
            <a:r>
              <a:rPr lang="en-US" b="1" dirty="0"/>
              <a:t>Before the meeting</a:t>
            </a:r>
            <a:endParaRPr lang="en-US" dirty="0"/>
          </a:p>
          <a:p>
            <a:pPr lvl="2"/>
            <a:r>
              <a:rPr lang="en-US" dirty="0"/>
              <a:t>items may be </a:t>
            </a:r>
            <a:r>
              <a:rPr lang="en-US" u="sng" dirty="0">
                <a:solidFill>
                  <a:srgbClr val="FF0000"/>
                </a:solidFill>
              </a:rPr>
              <a:t>added</a:t>
            </a:r>
            <a:r>
              <a:rPr lang="en-US" dirty="0"/>
              <a:t> so long as a new 24 hour notice is provided</a:t>
            </a:r>
          </a:p>
          <a:p>
            <a:pPr lvl="2"/>
            <a:r>
              <a:rPr lang="en-US" dirty="0"/>
              <a:t>If less than 24 hours – delay the meeting or wait until meeting begins</a:t>
            </a:r>
          </a:p>
          <a:p>
            <a:pPr lvl="1"/>
            <a:r>
              <a:rPr lang="en-US" b="1" dirty="0"/>
              <a:t>Once the Meeting has begun</a:t>
            </a:r>
            <a:r>
              <a:rPr lang="en-US" dirty="0"/>
              <a:t> </a:t>
            </a:r>
          </a:p>
          <a:p>
            <a:pPr lvl="2"/>
            <a:r>
              <a:rPr lang="en-US" dirty="0"/>
              <a:t>an item for which action can be taken may be </a:t>
            </a:r>
            <a:r>
              <a:rPr lang="en-US" u="sng" dirty="0">
                <a:solidFill>
                  <a:srgbClr val="FF0000"/>
                </a:solidFill>
              </a:rPr>
              <a:t>added</a:t>
            </a:r>
            <a:r>
              <a:rPr lang="en-US" u="sng" dirty="0"/>
              <a:t> </a:t>
            </a:r>
            <a:r>
              <a:rPr lang="en-US" dirty="0"/>
              <a:t>with a 2/3 vote. </a:t>
            </a:r>
          </a:p>
          <a:p>
            <a:pPr lvl="2"/>
            <a:r>
              <a:rPr lang="en-US" u="sng" dirty="0">
                <a:solidFill>
                  <a:srgbClr val="FF0000"/>
                </a:solidFill>
              </a:rPr>
              <a:t>Final action</a:t>
            </a:r>
            <a:r>
              <a:rPr lang="en-US" dirty="0">
                <a:solidFill>
                  <a:srgbClr val="FF0000"/>
                </a:solidFill>
              </a:rPr>
              <a:t> </a:t>
            </a:r>
            <a:r>
              <a:rPr lang="en-US" dirty="0"/>
              <a:t>item added must have 2/3 vote and a finding by the chair that an </a:t>
            </a:r>
            <a:r>
              <a:rPr lang="en-US" u="sng" dirty="0">
                <a:solidFill>
                  <a:srgbClr val="FF0000"/>
                </a:solidFill>
              </a:rPr>
              <a:t>emergency or exigent </a:t>
            </a:r>
            <a:r>
              <a:rPr lang="en-US" dirty="0"/>
              <a:t>circumstance exists.</a:t>
            </a:r>
          </a:p>
        </p:txBody>
      </p:sp>
    </p:spTree>
    <p:extLst>
      <p:ext uri="{BB962C8B-B14F-4D97-AF65-F5344CB8AC3E}">
        <p14:creationId xmlns:p14="http://schemas.microsoft.com/office/powerpoint/2010/main" val="172871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txBody>
          <a:bodyPr/>
          <a:lstStyle/>
          <a:p>
            <a:r>
              <a:rPr lang="en-US" dirty="0"/>
              <a:t>Executive Sessions in FOIA </a:t>
            </a:r>
          </a:p>
        </p:txBody>
      </p:sp>
      <p:sp>
        <p:nvSpPr>
          <p:cNvPr id="3" name="Content Placeholder 2"/>
          <p:cNvSpPr>
            <a:spLocks noGrp="1"/>
          </p:cNvSpPr>
          <p:nvPr>
            <p:ph idx="1"/>
          </p:nvPr>
        </p:nvSpPr>
        <p:spPr>
          <a:xfrm>
            <a:off x="838200" y="1524000"/>
            <a:ext cx="7239000" cy="4648200"/>
          </a:xfrm>
        </p:spPr>
        <p:txBody>
          <a:bodyPr>
            <a:normAutofit fontScale="62500" lnSpcReduction="20000"/>
          </a:bodyPr>
          <a:lstStyle/>
          <a:p>
            <a:pPr indent="0" fontAlgn="base">
              <a:spcBef>
                <a:spcPct val="0"/>
              </a:spcBef>
              <a:spcAft>
                <a:spcPct val="0"/>
              </a:spcAft>
              <a:buNone/>
              <a:tabLst>
                <a:tab pos="-914400" algn="l"/>
              </a:tabLst>
            </a:pPr>
            <a:r>
              <a:rPr lang="en-US" dirty="0">
                <a:ea typeface="Times New Roman" pitchFamily="18" charset="0"/>
                <a:cs typeface="Arial" pitchFamily="34" charset="0"/>
              </a:rPr>
              <a:t>Our law specifically provides for executive session (Sec. 30-4-70) BUT ONLY to consider ONE OR MORE OF THE FOLLOWING, WHICH SHOULD BE STATED IN THE MOTION TO GO INTO EXECUTIVE SESSION:</a:t>
            </a:r>
            <a:r>
              <a:rPr lang="en-US" baseline="30000" dirty="0">
                <a:ea typeface="Times New Roman" pitchFamily="18" charset="0"/>
                <a:cs typeface="Arial" pitchFamily="34" charset="0"/>
                <a:hlinkClick r:id="rId2"/>
              </a:rPr>
              <a:t>[</a:t>
            </a:r>
            <a:endParaRPr lang="en-US" baseline="30000" dirty="0">
              <a:ea typeface="Times New Roman" pitchFamily="18" charset="0"/>
              <a:cs typeface="Arial" pitchFamily="34" charset="0"/>
            </a:endParaRPr>
          </a:p>
          <a:p>
            <a:pPr indent="0" fontAlgn="base">
              <a:spcBef>
                <a:spcPct val="0"/>
              </a:spcBef>
              <a:spcAft>
                <a:spcPct val="0"/>
              </a:spcAft>
              <a:buNone/>
              <a:tabLst>
                <a:tab pos="-914400" algn="l"/>
              </a:tabLst>
            </a:pPr>
            <a:endParaRPr lang="en-US" baseline="30000" dirty="0" bmk="">
              <a:ea typeface="Times New Roman" pitchFamily="18" charset="0"/>
              <a:cs typeface="Arial" pitchFamily="34" charset="0"/>
            </a:endParaRPr>
          </a:p>
          <a:p>
            <a:pPr indent="457200" fontAlgn="base">
              <a:spcBef>
                <a:spcPct val="0"/>
              </a:spcBef>
              <a:spcAft>
                <a:spcPct val="0"/>
              </a:spcAft>
              <a:buFontTx/>
              <a:buAutoNum type="arabicPeriod"/>
              <a:tabLst>
                <a:tab pos="-914400" algn="l"/>
              </a:tabLst>
            </a:pPr>
            <a:r>
              <a:rPr lang="en-US" b="1" u="sng" dirty="0" bmk="">
                <a:ea typeface="Times New Roman" pitchFamily="18" charset="0"/>
                <a:cs typeface="Arial" pitchFamily="34" charset="0"/>
              </a:rPr>
              <a:t>Discussion</a:t>
            </a:r>
            <a:r>
              <a:rPr lang="en-US" dirty="0" bmk="">
                <a:ea typeface="Times New Roman" pitchFamily="18" charset="0"/>
                <a:cs typeface="Arial" pitchFamily="34" charset="0"/>
              </a:rPr>
              <a:t> of employment, appointment, compensation, promotion, demotion, discipline, or release of an employee, a student, or a person regulated by a person to a public body; however, in an adversary hearing involving the employee or client, such employee or client has the right to demand that the hearing be conducted publicly.  Nothing contained in this item shall prevent the public body, in its discretion, from deleting the names of the other employees or clients whose records are submitted for use at the hearing.</a:t>
            </a:r>
          </a:p>
          <a:p>
            <a:pPr indent="457200" fontAlgn="base">
              <a:spcBef>
                <a:spcPct val="0"/>
              </a:spcBef>
              <a:spcAft>
                <a:spcPct val="0"/>
              </a:spcAft>
              <a:buFontTx/>
              <a:buAutoNum type="arabicPeriod"/>
              <a:tabLst>
                <a:tab pos="-914400" algn="l"/>
              </a:tabLst>
            </a:pPr>
            <a:r>
              <a:rPr lang="en-US" b="1" u="sng" dirty="0" bmk="">
                <a:ea typeface="Times New Roman" pitchFamily="18" charset="0"/>
                <a:cs typeface="Arial" pitchFamily="34" charset="0"/>
              </a:rPr>
              <a:t>Discussion</a:t>
            </a:r>
            <a:r>
              <a:rPr lang="en-US" dirty="0" bmk="">
                <a:ea typeface="Times New Roman" pitchFamily="18" charset="0"/>
                <a:cs typeface="Arial" pitchFamily="34" charset="0"/>
              </a:rPr>
              <a:t> of negotiations incident to proposed contractual arrangements and proposed sale or purchase of property, the receipt of legal advice, settlement of legal claims, or the position of the public agency in other adversary situations involving the assertion against said agency of a claim. </a:t>
            </a:r>
          </a:p>
          <a:p>
            <a:pPr indent="457200" fontAlgn="base">
              <a:spcBef>
                <a:spcPct val="0"/>
              </a:spcBef>
              <a:spcAft>
                <a:spcPct val="0"/>
              </a:spcAft>
              <a:buFontTx/>
              <a:buAutoNum type="arabicPeriod"/>
              <a:tabLst>
                <a:tab pos="-914400" algn="l"/>
              </a:tabLst>
            </a:pPr>
            <a:r>
              <a:rPr lang="en-US" b="1" u="sng" dirty="0" bmk="">
                <a:ea typeface="Times New Roman" pitchFamily="18" charset="0"/>
                <a:cs typeface="Arial" pitchFamily="34" charset="0"/>
              </a:rPr>
              <a:t>Discussion</a:t>
            </a:r>
            <a:r>
              <a:rPr lang="en-US" dirty="0" bmk="">
                <a:ea typeface="Times New Roman" pitchFamily="18" charset="0"/>
                <a:cs typeface="Arial" pitchFamily="34" charset="0"/>
              </a:rPr>
              <a:t> regarding the development of security personnel or devices.</a:t>
            </a:r>
          </a:p>
          <a:p>
            <a:pPr indent="457200" fontAlgn="base">
              <a:spcBef>
                <a:spcPct val="0"/>
              </a:spcBef>
              <a:spcAft>
                <a:spcPct val="0"/>
              </a:spcAft>
              <a:buFontTx/>
              <a:buAutoNum type="arabicPeriod"/>
              <a:tabLst>
                <a:tab pos="-914400" algn="l"/>
              </a:tabLst>
            </a:pPr>
            <a:r>
              <a:rPr lang="en-US" dirty="0" bmk="">
                <a:ea typeface="Times New Roman" pitchFamily="18" charset="0"/>
                <a:cs typeface="Arial" pitchFamily="34" charset="0"/>
              </a:rPr>
              <a:t>Investigative proceedings regarding allegations of criminal misconduct.</a:t>
            </a:r>
          </a:p>
          <a:p>
            <a:pPr indent="457200" fontAlgn="base">
              <a:spcBef>
                <a:spcPct val="0"/>
              </a:spcBef>
              <a:spcAft>
                <a:spcPct val="0"/>
              </a:spcAft>
              <a:buFontTx/>
              <a:buAutoNum type="arabicPeriod"/>
              <a:tabLst>
                <a:tab pos="-914400" algn="l"/>
              </a:tabLst>
            </a:pPr>
            <a:r>
              <a:rPr lang="en-US" b="1" u="sng" dirty="0" bmk="">
                <a:ea typeface="Times New Roman" pitchFamily="18" charset="0"/>
                <a:cs typeface="Arial" pitchFamily="34" charset="0"/>
              </a:rPr>
              <a:t>Discussion</a:t>
            </a:r>
            <a:r>
              <a:rPr lang="en-US" dirty="0" bmk="">
                <a:ea typeface="Times New Roman" pitchFamily="18" charset="0"/>
                <a:cs typeface="Arial" pitchFamily="34" charset="0"/>
              </a:rPr>
              <a:t> of matters relating to the proposed location, expansion, or the provision of services encouraging location or expansion of industries or other businesses in the area served by the public body.</a:t>
            </a:r>
            <a:r>
              <a:rPr lang="en-US" baseline="30000" dirty="0" bmk="">
                <a:ea typeface="Times New Roman" pitchFamily="18" charset="0"/>
                <a:cs typeface="Arial" pitchFamily="34" charset="0"/>
                <a:hlinkClick r:id="rId3"/>
              </a:rPr>
              <a:t>[2]</a:t>
            </a:r>
            <a:r>
              <a:rPr lang="en-US" dirty="0">
                <a:ea typeface="Times New Roman" pitchFamily="18" charset="0"/>
                <a:cs typeface="Arial" pitchFamily="34" charset="0"/>
              </a:rPr>
              <a:t>  </a:t>
            </a:r>
            <a:endParaRPr lang="en-US" dirty="0">
              <a:cs typeface="Arial" pitchFamily="34" charset="0"/>
            </a:endParaRPr>
          </a:p>
          <a:p>
            <a:endParaRPr lang="en-US" dirty="0"/>
          </a:p>
        </p:txBody>
      </p:sp>
    </p:spTree>
    <p:extLst>
      <p:ext uri="{BB962C8B-B14F-4D97-AF65-F5344CB8AC3E}">
        <p14:creationId xmlns:p14="http://schemas.microsoft.com/office/powerpoint/2010/main" val="3500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170A-F77D-4112-A6D0-0A17DD2933B7}"/>
              </a:ext>
            </a:extLst>
          </p:cNvPr>
          <p:cNvSpPr>
            <a:spLocks noGrp="1"/>
          </p:cNvSpPr>
          <p:nvPr>
            <p:ph type="title"/>
          </p:nvPr>
        </p:nvSpPr>
        <p:spPr/>
        <p:txBody>
          <a:bodyPr/>
          <a:lstStyle/>
          <a:p>
            <a:r>
              <a:rPr lang="en-US" dirty="0"/>
              <a:t>ADDENDUM to FOIA </a:t>
            </a:r>
          </a:p>
        </p:txBody>
      </p:sp>
      <p:sp>
        <p:nvSpPr>
          <p:cNvPr id="3" name="Content Placeholder 2">
            <a:extLst>
              <a:ext uri="{FF2B5EF4-FFF2-40B4-BE49-F238E27FC236}">
                <a16:creationId xmlns:a16="http://schemas.microsoft.com/office/drawing/2014/main" id="{87D1B675-7C87-49DB-8A08-2335649337E0}"/>
              </a:ext>
            </a:extLst>
          </p:cNvPr>
          <p:cNvSpPr>
            <a:spLocks noGrp="1"/>
          </p:cNvSpPr>
          <p:nvPr>
            <p:ph idx="1"/>
          </p:nvPr>
        </p:nvSpPr>
        <p:spPr/>
        <p:txBody>
          <a:bodyPr/>
          <a:lstStyle/>
          <a:p>
            <a:r>
              <a:rPr lang="en-US" dirty="0"/>
              <a:t>There is an additional statute protecting student records (FERPA) which is probably applicable to your deliberations from time to time and therefore deliberations which will consider student records should be in executive session.  </a:t>
            </a:r>
          </a:p>
        </p:txBody>
      </p:sp>
    </p:spTree>
    <p:extLst>
      <p:ext uri="{BB962C8B-B14F-4D97-AF65-F5344CB8AC3E}">
        <p14:creationId xmlns:p14="http://schemas.microsoft.com/office/powerpoint/2010/main" val="180799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normAutofit/>
          </a:bodyPr>
          <a:lstStyle/>
          <a:p>
            <a:r>
              <a:rPr lang="en-US" dirty="0"/>
              <a:t>RECORDS UNDER FOIA </a:t>
            </a:r>
          </a:p>
        </p:txBody>
      </p:sp>
      <p:pic>
        <p:nvPicPr>
          <p:cNvPr id="1026" name="Picture 2" descr="C:\Users\Owner\AppData\Local\Microsoft\Windows\Temporary Internet Files\Content.IE5\27U5ZCWM\MCj03124120000[1].wmf"/>
          <p:cNvPicPr>
            <a:picLocks noGrp="1" noChangeAspect="1" noChangeArrowheads="1"/>
          </p:cNvPicPr>
          <p:nvPr>
            <p:ph sz="quarter" idx="1"/>
          </p:nvPr>
        </p:nvPicPr>
        <p:blipFill>
          <a:blip r:embed="rId2" cstate="print"/>
          <a:srcRect/>
          <a:stretch>
            <a:fillRect/>
          </a:stretch>
        </p:blipFill>
        <p:spPr bwMode="auto">
          <a:xfrm>
            <a:off x="6781800" y="777880"/>
            <a:ext cx="1715602" cy="1854705"/>
          </a:xfrm>
          <a:prstGeom prst="rect">
            <a:avLst/>
          </a:prstGeom>
          <a:noFill/>
        </p:spPr>
      </p:pic>
      <p:sp>
        <p:nvSpPr>
          <p:cNvPr id="5" name="Rectangle 4"/>
          <p:cNvSpPr/>
          <p:nvPr/>
        </p:nvSpPr>
        <p:spPr>
          <a:xfrm>
            <a:off x="914400" y="2057400"/>
            <a:ext cx="7239000" cy="3785652"/>
          </a:xfrm>
          <a:prstGeom prst="rect">
            <a:avLst/>
          </a:prstGeom>
        </p:spPr>
        <p:txBody>
          <a:bodyPr wrap="square">
            <a:spAutoFit/>
          </a:bodyPr>
          <a:lstStyle/>
          <a:p>
            <a:pPr marL="342900" indent="-342900">
              <a:spcBef>
                <a:spcPct val="20000"/>
              </a:spcBef>
              <a:buClr>
                <a:schemeClr val="accent1"/>
              </a:buClr>
              <a:buSzPct val="76000"/>
              <a:buFont typeface="Wingdings 2" pitchFamily="18" charset="2"/>
              <a:buChar char=""/>
            </a:pPr>
            <a:r>
              <a:rPr lang="en-US" sz="2400" dirty="0">
                <a:solidFill>
                  <a:schemeClr val="tx2"/>
                </a:solidFill>
              </a:rPr>
              <a:t>The organization must maintain</a:t>
            </a:r>
          </a:p>
          <a:p>
            <a:pPr marL="800100" lvl="1" indent="-342900">
              <a:spcBef>
                <a:spcPct val="20000"/>
              </a:spcBef>
              <a:buClr>
                <a:schemeClr val="accent1"/>
              </a:buClr>
              <a:buSzPct val="76000"/>
              <a:buFont typeface="Wingdings 2" pitchFamily="18" charset="2"/>
              <a:buChar char=""/>
            </a:pPr>
            <a:r>
              <a:rPr lang="en-US" sz="2400" dirty="0">
                <a:solidFill>
                  <a:schemeClr val="tx2"/>
                </a:solidFill>
              </a:rPr>
              <a:t>Records of meetings - MINUTES </a:t>
            </a:r>
          </a:p>
          <a:p>
            <a:pPr marL="800100" lvl="1" indent="-342900">
              <a:spcBef>
                <a:spcPct val="20000"/>
              </a:spcBef>
              <a:buClr>
                <a:schemeClr val="accent1"/>
              </a:buClr>
              <a:buSzPct val="76000"/>
              <a:buFont typeface="Wingdings 2" pitchFamily="18" charset="2"/>
              <a:buChar char=""/>
            </a:pPr>
            <a:r>
              <a:rPr lang="en-US" sz="2400" dirty="0">
                <a:solidFill>
                  <a:schemeClr val="tx2"/>
                </a:solidFill>
              </a:rPr>
              <a:t>Records of financial transactions - AUDIT &amp; BUDGET</a:t>
            </a:r>
          </a:p>
          <a:p>
            <a:pPr marL="800100" lvl="1" indent="-342900">
              <a:spcBef>
                <a:spcPct val="20000"/>
              </a:spcBef>
              <a:buClr>
                <a:schemeClr val="accent1"/>
              </a:buClr>
              <a:buSzPct val="76000"/>
              <a:buFont typeface="Wingdings 2" pitchFamily="18" charset="2"/>
              <a:buChar char=""/>
            </a:pPr>
            <a:r>
              <a:rPr lang="en-US" sz="2400" dirty="0">
                <a:solidFill>
                  <a:schemeClr val="tx2"/>
                </a:solidFill>
              </a:rPr>
              <a:t>Records of elections &amp; appointments</a:t>
            </a:r>
          </a:p>
          <a:p>
            <a:pPr marL="342900" indent="-342900">
              <a:spcBef>
                <a:spcPct val="20000"/>
              </a:spcBef>
              <a:buClr>
                <a:schemeClr val="accent1"/>
              </a:buClr>
              <a:buSzPct val="76000"/>
              <a:buFont typeface="Wingdings 2" pitchFamily="18" charset="2"/>
              <a:buChar char=""/>
            </a:pPr>
            <a:r>
              <a:rPr lang="en-US" sz="2400" dirty="0">
                <a:solidFill>
                  <a:srgbClr val="00B0F0"/>
                </a:solidFill>
              </a:rPr>
              <a:t>Permanent vs. time limited retention &amp; microfilming</a:t>
            </a:r>
          </a:p>
          <a:p>
            <a:pPr marL="342900" indent="-342900">
              <a:spcBef>
                <a:spcPct val="20000"/>
              </a:spcBef>
              <a:buClr>
                <a:schemeClr val="accent1"/>
              </a:buClr>
              <a:buSzPct val="76000"/>
              <a:buFont typeface="Wingdings 2" pitchFamily="18" charset="2"/>
              <a:buChar char=""/>
            </a:pPr>
            <a:r>
              <a:rPr lang="en-US" sz="2400" dirty="0">
                <a:solidFill>
                  <a:schemeClr val="tx2"/>
                </a:solidFill>
              </a:rPr>
              <a:t>Retention Schedule for governmental units</a:t>
            </a:r>
          </a:p>
          <a:p>
            <a:pPr>
              <a:spcBef>
                <a:spcPct val="20000"/>
              </a:spcBef>
              <a:buClr>
                <a:schemeClr val="accent1"/>
              </a:buClr>
              <a:buSzPct val="76000"/>
            </a:pPr>
            <a:r>
              <a:rPr lang="en-US" sz="2000" dirty="0">
                <a:solidFill>
                  <a:srgbClr val="FF0000"/>
                </a:solidFill>
              </a:rPr>
              <a:t>http://rm.sc.gov/generalschedules/Documents/cotxt.pdf</a:t>
            </a:r>
          </a:p>
        </p:txBody>
      </p:sp>
    </p:spTree>
    <p:extLst>
      <p:ext uri="{BB962C8B-B14F-4D97-AF65-F5344CB8AC3E}">
        <p14:creationId xmlns:p14="http://schemas.microsoft.com/office/powerpoint/2010/main" val="239523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762000"/>
          </a:xfrm>
        </p:spPr>
        <p:txBody>
          <a:bodyPr/>
          <a:lstStyle/>
          <a:p>
            <a:r>
              <a:rPr lang="en-US" dirty="0"/>
              <a:t>Minutes under FOIA </a:t>
            </a:r>
          </a:p>
        </p:txBody>
      </p:sp>
      <p:sp>
        <p:nvSpPr>
          <p:cNvPr id="3" name="Content Placeholder 2"/>
          <p:cNvSpPr>
            <a:spLocks noGrp="1"/>
          </p:cNvSpPr>
          <p:nvPr>
            <p:ph idx="1"/>
          </p:nvPr>
        </p:nvSpPr>
        <p:spPr>
          <a:xfrm>
            <a:off x="1043492" y="1371600"/>
            <a:ext cx="7109908" cy="4495800"/>
          </a:xfrm>
        </p:spPr>
        <p:txBody>
          <a:bodyPr>
            <a:normAutofit fontScale="92500" lnSpcReduction="10000"/>
          </a:bodyPr>
          <a:lstStyle/>
          <a:p>
            <a:r>
              <a:rPr lang="en-US" dirty="0"/>
              <a:t>Section 30-4-90 requires that minutes be made for all meetings of any public body.  The minimum content of these is </a:t>
            </a:r>
          </a:p>
          <a:p>
            <a:pPr lvl="1"/>
            <a:r>
              <a:rPr lang="en-US" dirty="0"/>
              <a:t>1) the date time and place of the meeting</a:t>
            </a:r>
          </a:p>
          <a:p>
            <a:pPr lvl="1"/>
            <a:r>
              <a:rPr lang="en-US" dirty="0"/>
              <a:t>2) recording of the members present and absent </a:t>
            </a:r>
          </a:p>
          <a:p>
            <a:pPr lvl="1"/>
            <a:r>
              <a:rPr lang="en-US" dirty="0"/>
              <a:t>3) the substance of all matters proposed, discussed or decided </a:t>
            </a:r>
          </a:p>
          <a:p>
            <a:pPr lvl="1"/>
            <a:r>
              <a:rPr lang="en-US" dirty="0"/>
              <a:t>4) a record of votes taken </a:t>
            </a:r>
          </a:p>
          <a:p>
            <a:pPr lvl="1"/>
            <a:r>
              <a:rPr lang="en-US" dirty="0"/>
              <a:t>5) any other information requested to be included by a member  </a:t>
            </a:r>
          </a:p>
          <a:p>
            <a:r>
              <a:rPr lang="en-US" dirty="0">
                <a:solidFill>
                  <a:srgbClr val="00B0F0"/>
                </a:solidFill>
              </a:rPr>
              <a:t>Electronic retention of official recordings</a:t>
            </a:r>
          </a:p>
          <a:p>
            <a:r>
              <a:rPr lang="en-US" dirty="0"/>
              <a:t>The Act permits any person to record the meeting with video or audio</a:t>
            </a:r>
            <a:endParaRPr lang="en-US" b="1" dirty="0"/>
          </a:p>
          <a:p>
            <a:pPr marL="68580" indent="0">
              <a:buNone/>
            </a:pPr>
            <a:endParaRPr lang="en-US" dirty="0"/>
          </a:p>
        </p:txBody>
      </p:sp>
    </p:spTree>
    <p:extLst>
      <p:ext uri="{BB962C8B-B14F-4D97-AF65-F5344CB8AC3E}">
        <p14:creationId xmlns:p14="http://schemas.microsoft.com/office/powerpoint/2010/main" val="2059268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1702</TotalTime>
  <Words>1298</Words>
  <Application>Microsoft Office PowerPoint</Application>
  <PresentationFormat>On-screen Show (4:3)</PresentationFormat>
  <Paragraphs>155</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Century Gothic</vt:lpstr>
      <vt:lpstr>Tahoma</vt:lpstr>
      <vt:lpstr>Wingdings 2</vt:lpstr>
      <vt:lpstr>Austin</vt:lpstr>
      <vt:lpstr>FOIA &amp; PARLIAMENTARY PROCEDURE FOR S.C. HIGH SCHOOL LEAGUE </vt:lpstr>
      <vt:lpstr>Parliamentary Basics</vt:lpstr>
      <vt:lpstr>Notice under FOIA </vt:lpstr>
      <vt:lpstr>Quorum under FOIA</vt:lpstr>
      <vt:lpstr>Agenda &amp; Amendments</vt:lpstr>
      <vt:lpstr>Executive Sessions in FOIA </vt:lpstr>
      <vt:lpstr>ADDENDUM to FOIA </vt:lpstr>
      <vt:lpstr>RECORDS UNDER FOIA </vt:lpstr>
      <vt:lpstr>Minutes under FOIA </vt:lpstr>
      <vt:lpstr>PowerPoint Presentation</vt:lpstr>
      <vt:lpstr>Debate</vt:lpstr>
      <vt:lpstr>Motions</vt:lpstr>
      <vt:lpstr>Motions: Amendments</vt:lpstr>
      <vt:lpstr>PowerPoint Presentation</vt:lpstr>
      <vt:lpstr>Other Issues</vt:lpstr>
      <vt:lpstr>Role of the Chair</vt:lpstr>
      <vt:lpstr>Postponing/Reviving Matters</vt:lpstr>
      <vt:lpstr>SPECIFICS ON RECONSIDER</vt:lpstr>
      <vt:lpstr>Voting</vt:lpstr>
      <vt:lpstr>Quasi-Judicial Hearing</vt:lpstr>
      <vt:lpstr>??Questions??</vt:lpstr>
      <vt:lpstr>Creating Rules of Procedure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Council Chair</dc:title>
  <dc:creator>Owner</dc:creator>
  <cp:lastModifiedBy>Helen McFadden</cp:lastModifiedBy>
  <cp:revision>101</cp:revision>
  <cp:lastPrinted>2017-07-27T15:56:50Z</cp:lastPrinted>
  <dcterms:created xsi:type="dcterms:W3CDTF">2017-02-01T14:31:34Z</dcterms:created>
  <dcterms:modified xsi:type="dcterms:W3CDTF">2019-07-21T23:05:33Z</dcterms:modified>
</cp:coreProperties>
</file>